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37"/>
  </p:notesMasterIdLst>
  <p:sldIdLst>
    <p:sldId id="256" r:id="rId8"/>
    <p:sldId id="257" r:id="rId9"/>
    <p:sldId id="258" r:id="rId10"/>
    <p:sldId id="271" r:id="rId11"/>
    <p:sldId id="259" r:id="rId12"/>
    <p:sldId id="262" r:id="rId13"/>
    <p:sldId id="260" r:id="rId14"/>
    <p:sldId id="270" r:id="rId15"/>
    <p:sldId id="272" r:id="rId16"/>
    <p:sldId id="273" r:id="rId17"/>
    <p:sldId id="274" r:id="rId18"/>
    <p:sldId id="261" r:id="rId19"/>
    <p:sldId id="275" r:id="rId20"/>
    <p:sldId id="276" r:id="rId21"/>
    <p:sldId id="263" r:id="rId22"/>
    <p:sldId id="265" r:id="rId23"/>
    <p:sldId id="267" r:id="rId24"/>
    <p:sldId id="269" r:id="rId25"/>
    <p:sldId id="277" r:id="rId26"/>
    <p:sldId id="278" r:id="rId27"/>
    <p:sldId id="268" r:id="rId28"/>
    <p:sldId id="266" r:id="rId29"/>
    <p:sldId id="279" r:id="rId30"/>
    <p:sldId id="280" r:id="rId31"/>
    <p:sldId id="281" r:id="rId32"/>
    <p:sldId id="282" r:id="rId33"/>
    <p:sldId id="264" r:id="rId34"/>
    <p:sldId id="284" r:id="rId35"/>
    <p:sldId id="283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online-offline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6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6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6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6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6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6"/>
      <dgm:spPr/>
    </dgm:pt>
    <dgm:pt modelId="{191626AA-BB7A-4930-988D-C37580532BBF}" type="pres">
      <dgm:prSet presAssocID="{1CC3BA18-4C00-46E3-B28D-E370766E162C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3" presStyleCnt="6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3" presStyleCnt="6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4" presStyleCnt="6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4" presStyleCnt="6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5" presStyleCnt="6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5" presStyleCnt="6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4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5" destOrd="0" parTransId="{AEC6C2C1-1E34-433C-AB5F-F48B19098DCD}" sibTransId="{A3BBBF63-F452-45A3-B3B9-1668959A8D64}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3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73FC27C3-1047-47A5-AA5A-9C61E3F76DAB}" type="presParOf" srcId="{70048286-C7D9-4254-ACF8-71E6A6502955}" destId="{ABBADA0A-B32B-48C0-9BF0-2FDEE78F5B38}" srcOrd="6" destOrd="0" presId="urn:microsoft.com/office/officeart/2005/8/layout/hierarchy6"/>
    <dgm:cxn modelId="{4B4001E9-4720-4B28-A43E-448F648F1E01}" type="presParOf" srcId="{70048286-C7D9-4254-ACF8-71E6A6502955}" destId="{9BF49720-9EAF-41E7-9E96-A38F17A5ED4A}" srcOrd="7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8" destOrd="0" presId="urn:microsoft.com/office/officeart/2005/8/layout/hierarchy6"/>
    <dgm:cxn modelId="{9614AB61-7633-4030-9C26-9BD8CADC894E}" type="presParOf" srcId="{70048286-C7D9-4254-ACF8-71E6A6502955}" destId="{40E50718-B7ED-4FED-96B3-AF29DBA3599C}" srcOrd="9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0" destOrd="0" presId="urn:microsoft.com/office/officeart/2005/8/layout/hierarchy6"/>
    <dgm:cxn modelId="{2F8D8700-E8DC-477F-A119-B47EBF5304C7}" type="presParOf" srcId="{70048286-C7D9-4254-ACF8-71E6A6502955}" destId="{B82C80BA-0616-4355-8A87-A8A55A26EF6E}" srcOrd="11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66991" y="521035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Web Marketing</a:t>
          </a:r>
        </a:p>
      </dsp:txBody>
      <dsp:txXfrm>
        <a:off x="4891354" y="545398"/>
        <a:ext cx="1199021" cy="783105"/>
      </dsp:txXfrm>
    </dsp:sp>
    <dsp:sp modelId="{FAA89E3C-1B0A-45ED-BCF4-8AB953C27B70}">
      <dsp:nvSpPr>
        <dsp:cNvPr id="0" name=""/>
        <dsp:cNvSpPr/>
      </dsp:nvSpPr>
      <dsp:spPr>
        <a:xfrm>
          <a:off x="143568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4055179" y="0"/>
              </a:moveTo>
              <a:lnTo>
                <a:pt x="4055179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81181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SEO (Search Engine </a:t>
          </a:r>
          <a:r>
            <a:rPr lang="it-IT" sz="1500" kern="1200" dirty="0" err="1"/>
            <a:t>Optimization</a:t>
          </a:r>
          <a:r>
            <a:rPr lang="it-IT" sz="1500" kern="1200" dirty="0"/>
            <a:t>)</a:t>
          </a:r>
        </a:p>
      </dsp:txBody>
      <dsp:txXfrm>
        <a:off x="836174" y="1709963"/>
        <a:ext cx="1199021" cy="783105"/>
      </dsp:txXfrm>
    </dsp:sp>
    <dsp:sp modelId="{74A47509-0CEF-49D2-8B8E-3A726780EF12}">
      <dsp:nvSpPr>
        <dsp:cNvPr id="0" name=""/>
        <dsp:cNvSpPr/>
      </dsp:nvSpPr>
      <dsp:spPr>
        <a:xfrm>
          <a:off x="624649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77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onsite</a:t>
          </a:r>
          <a:endParaRPr lang="it-IT" sz="1500" kern="1200" dirty="0"/>
        </a:p>
      </dsp:txBody>
      <dsp:txXfrm>
        <a:off x="25138" y="2874527"/>
        <a:ext cx="1199021" cy="783105"/>
      </dsp:txXfrm>
    </dsp:sp>
    <dsp:sp modelId="{CFC4D1EF-5F04-47B0-9BBC-102E67BABB0E}">
      <dsp:nvSpPr>
        <dsp:cNvPr id="0" name=""/>
        <dsp:cNvSpPr/>
      </dsp:nvSpPr>
      <dsp:spPr>
        <a:xfrm>
          <a:off x="1435685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622847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offsite</a:t>
          </a:r>
          <a:endParaRPr lang="it-IT" sz="1500" kern="1200" dirty="0"/>
        </a:p>
      </dsp:txBody>
      <dsp:txXfrm>
        <a:off x="1647210" y="2874527"/>
        <a:ext cx="1199021" cy="783105"/>
      </dsp:txXfrm>
    </dsp:sp>
    <dsp:sp modelId="{B169C4AE-CEB0-4A33-905F-E3A6E919B6C6}">
      <dsp:nvSpPr>
        <dsp:cNvPr id="0" name=""/>
        <dsp:cNvSpPr/>
      </dsp:nvSpPr>
      <dsp:spPr>
        <a:xfrm>
          <a:off x="3057757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2433107" y="0"/>
              </a:moveTo>
              <a:lnTo>
                <a:pt x="2433107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433883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SEA (Search Engine Advertising)</a:t>
          </a:r>
        </a:p>
      </dsp:txBody>
      <dsp:txXfrm>
        <a:off x="2458246" y="1709963"/>
        <a:ext cx="1199021" cy="783105"/>
      </dsp:txXfrm>
    </dsp:sp>
    <dsp:sp modelId="{7BEC2981-211D-424A-9157-C48649573CDD}">
      <dsp:nvSpPr>
        <dsp:cNvPr id="0" name=""/>
        <dsp:cNvSpPr/>
      </dsp:nvSpPr>
      <dsp:spPr>
        <a:xfrm>
          <a:off x="4679829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4055955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Social Marketing</a:t>
          </a:r>
        </a:p>
      </dsp:txBody>
      <dsp:txXfrm>
        <a:off x="4080318" y="1709963"/>
        <a:ext cx="1199021" cy="783105"/>
      </dsp:txXfrm>
    </dsp:sp>
    <dsp:sp modelId="{ABBADA0A-B32B-48C0-9BF0-2FDEE78F5B38}">
      <dsp:nvSpPr>
        <dsp:cNvPr id="0" name=""/>
        <dsp:cNvSpPr/>
      </dsp:nvSpPr>
      <dsp:spPr>
        <a:xfrm>
          <a:off x="5490865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5678027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DEM (Direct Email Marketing)</a:t>
          </a:r>
        </a:p>
      </dsp:txBody>
      <dsp:txXfrm>
        <a:off x="5702390" y="1709963"/>
        <a:ext cx="1199021" cy="783105"/>
      </dsp:txXfrm>
    </dsp:sp>
    <dsp:sp modelId="{E1B1C0CD-BDB0-4698-B564-F712BB925AF9}">
      <dsp:nvSpPr>
        <dsp:cNvPr id="0" name=""/>
        <dsp:cNvSpPr/>
      </dsp:nvSpPr>
      <dsp:spPr>
        <a:xfrm>
          <a:off x="5490865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2433107" y="166366"/>
              </a:lnTo>
              <a:lnTo>
                <a:pt x="2433107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300099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Integrazione</a:t>
          </a:r>
        </a:p>
      </dsp:txBody>
      <dsp:txXfrm>
        <a:off x="7324462" y="1709963"/>
        <a:ext cx="1199021" cy="783105"/>
      </dsp:txXfrm>
    </dsp:sp>
    <dsp:sp modelId="{00BA9F6F-D396-4B4D-B2C5-0578D04A0883}">
      <dsp:nvSpPr>
        <dsp:cNvPr id="0" name=""/>
        <dsp:cNvSpPr/>
      </dsp:nvSpPr>
      <dsp:spPr>
        <a:xfrm>
          <a:off x="7112937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489063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online-offline</a:t>
          </a:r>
        </a:p>
      </dsp:txBody>
      <dsp:txXfrm>
        <a:off x="6513426" y="2874527"/>
        <a:ext cx="1199021" cy="783105"/>
      </dsp:txXfrm>
    </dsp:sp>
    <dsp:sp modelId="{59B00604-DFCB-4719-A322-7B4A25654339}">
      <dsp:nvSpPr>
        <dsp:cNvPr id="0" name=""/>
        <dsp:cNvSpPr/>
      </dsp:nvSpPr>
      <dsp:spPr>
        <a:xfrm>
          <a:off x="7923973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11113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online-online</a:t>
          </a:r>
        </a:p>
      </dsp:txBody>
      <dsp:txXfrm>
        <a:off x="8135498" y="2874527"/>
        <a:ext cx="1199021" cy="783105"/>
      </dsp:txXfrm>
    </dsp:sp>
    <dsp:sp modelId="{5296F954-5A72-443D-A554-5955DAC79A02}">
      <dsp:nvSpPr>
        <dsp:cNvPr id="0" name=""/>
        <dsp:cNvSpPr/>
      </dsp:nvSpPr>
      <dsp:spPr>
        <a:xfrm>
          <a:off x="549086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4055179" y="166366"/>
              </a:lnTo>
              <a:lnTo>
                <a:pt x="4055179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892217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Analisi dati</a:t>
          </a:r>
        </a:p>
      </dsp:txBody>
      <dsp:txXfrm>
        <a:off x="8946534" y="1709963"/>
        <a:ext cx="1199021" cy="783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20/03/2019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20/03/2019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20/03/2019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20/03/2019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20/03/2019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20/03/2019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20/03/2019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20/03/2019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masters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ng.com/toolbox/webmaster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oz.com/search-ranking-facto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ds.google.com/trend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ster.fi/seo-onsite" TargetMode="External"/><Relationship Id="rId2" Type="http://schemas.openxmlformats.org/officeDocument/2006/relationships/hyperlink" Target="http://master.fi/?p=1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asterfirenze.com/" TargetMode="External"/><Relationship Id="rId4" Type="http://schemas.openxmlformats.org/officeDocument/2006/relationships/hyperlink" Target="http://sitoweb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Web Marketing per le imprese turistiche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Università degli Studi di Firenze</a:t>
            </a:r>
          </a:p>
          <a:p>
            <a:r>
              <a:rPr lang="it-IT" dirty="0"/>
              <a:t>Master in economia management e </a:t>
            </a:r>
            <a:r>
              <a:rPr lang="it-IT" dirty="0" err="1"/>
              <a:t>digital</a:t>
            </a:r>
            <a:r>
              <a:rPr lang="it-IT" dirty="0"/>
              <a:t> </a:t>
            </a:r>
            <a:r>
              <a:rPr lang="it-IT" dirty="0" err="1"/>
              <a:t>innovation</a:t>
            </a:r>
            <a:r>
              <a:rPr lang="it-IT" dirty="0"/>
              <a:t> per il turismo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5205B-D462-451E-A5CE-7BDC7556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- immagini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7D485F-99A0-49FE-B3BC-BA8A37271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nome di ogni immagine dev’essere coerente con la pagina che la contiene, quindi non dev’essere del tipo img001.jpg ma camera-matrimoniale.jpg</a:t>
            </a:r>
          </a:p>
          <a:p>
            <a:r>
              <a:rPr lang="it-IT" dirty="0"/>
              <a:t>Le immagini hanno dati non visibili (metadati) che devono essere coerenti con la pagina che contiene l’immagine, in particolare il testo alternativo (utilizzato dai non vedenti) deve descrivere l’immagine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65E7D4-678F-43B9-B043-B4B87DA6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56481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4ACD1-1F7F-4D65-AC67-1CE0DC6F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meta 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7128B1-D2E6-49B3-BDF3-1C87D72F3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SERP mostrano per ogni risultato il titolo della pagina indicizzata, l’URL di destinazione e un breve testo, questo testo viene preso dalla meta descrizione</a:t>
            </a:r>
          </a:p>
          <a:p>
            <a:r>
              <a:rPr lang="it-IT" dirty="0"/>
              <a:t>La meta descrizione non ha effetto nel calcolo della posizione nella SERP, serve unicamente per convincere l’utente che ha fatto la ricerca che il nostro sito è quello che fa per lui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4BC8E3-F9A2-4BF4-BE4C-2559572C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97523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click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online-offline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/>
              <a:t>https://www.eurosoftlab.com/firenze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FE1F57F-80CF-44E9-9839-0B91BC8DE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19" y="4315849"/>
            <a:ext cx="1119201" cy="11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/>
              <a:t>Cos’è il Web Marketing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Web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/>
              <a:t>https://eurosoftlab.com/firenze integrando il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D07B65-1E4B-45D9-AFF6-1D245D1E1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389" y="3027947"/>
            <a:ext cx="1095139" cy="109513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0FE19EA0-0B87-4993-A451-8885C0C763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7308" y="4467828"/>
            <a:ext cx="1223299" cy="122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/>
              <a:t>Google Search Console </a:t>
            </a:r>
            <a:r>
              <a:rPr lang="it-IT" dirty="0"/>
              <a:t>(</a:t>
            </a:r>
            <a:r>
              <a:rPr lang="it-IT" dirty="0">
                <a:hlinkClick r:id="rId3"/>
              </a:rPr>
              <a:t>https://www.google.com/webmasters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https://www.bing.com/toolbox/webmaster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91214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2492228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0290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081409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583293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Web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7501323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B32CA5-A1D9-41AA-B87D-3175EFBC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BB2B5-1090-403C-B549-ACE3DCF7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concetto di SEO è legato a quello di SERP</a:t>
            </a:r>
          </a:p>
          <a:p>
            <a:r>
              <a:rPr lang="it-IT" dirty="0"/>
              <a:t>Le SERP (Search Engine </a:t>
            </a:r>
            <a:r>
              <a:rPr lang="it-IT" dirty="0" err="1"/>
              <a:t>Result</a:t>
            </a:r>
            <a:r>
              <a:rPr lang="it-IT" dirty="0"/>
              <a:t> Page) sono le pagine generate dai motori di ricerca web quando un utente effettua una ricerca</a:t>
            </a:r>
          </a:p>
          <a:p>
            <a:r>
              <a:rPr lang="it-IT" dirty="0"/>
              <a:t>Il posizionamento dei risultati all’interno delle SERP dipende da molti fattori, la maggior parte di questi sono tenuti segreti</a:t>
            </a:r>
          </a:p>
          <a:p>
            <a:r>
              <a:rPr lang="it-IT" dirty="0"/>
              <a:t>Esistono valutazioni attendibili del peso delle singole componenti dell’attività SEO (es: </a:t>
            </a:r>
            <a:r>
              <a:rPr lang="it-IT" dirty="0">
                <a:hlinkClick r:id="rId2"/>
              </a:rPr>
              <a:t>https://moz.com/</a:t>
            </a:r>
            <a:r>
              <a:rPr lang="it-IT" dirty="0" err="1">
                <a:hlinkClick r:id="rId2"/>
              </a:rPr>
              <a:t>search</a:t>
            </a:r>
            <a:r>
              <a:rPr lang="it-IT" dirty="0">
                <a:hlinkClick r:id="rId2"/>
              </a:rPr>
              <a:t>-ranking-</a:t>
            </a:r>
            <a:r>
              <a:rPr lang="it-IT" dirty="0" err="1">
                <a:hlinkClick r:id="rId2"/>
              </a:rPr>
              <a:t>factors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A8D35A-BD01-48DF-9099-0037B9DB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2446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CB39B-15E1-4228-BC2E-2FDC1A01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A7222-9E67-4A44-B33F-D5AAE8EE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tecniche SEO consentono di migliorare il posizionamento del sito nelle SERP</a:t>
            </a:r>
          </a:p>
          <a:p>
            <a:r>
              <a:rPr lang="it-IT" dirty="0"/>
              <a:t>Le operazioni SEO richiedono molto tempo per ottenere i risultati ma questi risultati permangono a lungo (coda lunga)</a:t>
            </a:r>
          </a:p>
          <a:p>
            <a:r>
              <a:rPr lang="it-IT" dirty="0"/>
              <a:t>Un sito ottimizzato SEO offre una migliore esperienza d’uso ai visitatori</a:t>
            </a:r>
          </a:p>
          <a:p>
            <a:r>
              <a:rPr lang="it-IT" dirty="0"/>
              <a:t>Non si ottimizza un intero sito: si ottimizzano alcune delle sue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4A3A8A-117D-4D05-93B6-65B18F99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75395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54AC9-BADF-4D4E-84F5-A9595097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delle keyword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19AA1-40DF-4D87-89F1-0812E3AD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intraprende la strada del SEO è la ricerca delle keyword più importanti per le quali ottimizzare le pagine del sito</a:t>
            </a:r>
          </a:p>
          <a:p>
            <a:r>
              <a:rPr lang="it-IT" dirty="0"/>
              <a:t>Lo strumento Google Trends (</a:t>
            </a:r>
            <a:r>
              <a:rPr lang="it-IT" dirty="0">
                <a:hlinkClick r:id="rId2"/>
              </a:rPr>
              <a:t>https://trends.google.com/trends</a:t>
            </a:r>
            <a:r>
              <a:rPr lang="it-IT" dirty="0"/>
              <a:t>) consente di studiare le keyword più ricercate in base alla posizione geografica e al periodo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04A7B4-D470-4021-BE92-B547ABF5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72163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A70B8-F803-4C03-B24F-2C799EF6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7F600-EA16-46C0-95B2-2D0586AE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onsite</a:t>
            </a:r>
            <a:r>
              <a:rPr lang="it-IT" dirty="0"/>
              <a:t> consistono nella corretta realizzazione dei contenuti del sito: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Gli indirizzi delle pagine (URL) devono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testi devono essere lunghi e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Ogni pagina deve contenere testi unici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immagini devono avere nomi di file e descrizioni contenenti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pagine devono contenere una meta descrizione interessante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DEA254-9D7B-4252-AA6A-5D117D35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321724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B648B-753C-494F-A082-81294A3A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URL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48B5A5-366B-4F7C-9CCF-9768ED34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indirizzi delle pagine (URL) devono essere ‘parlanti’, quindi non devono avere strutture del tipo </a:t>
            </a:r>
            <a:r>
              <a:rPr lang="it-IT" dirty="0">
                <a:hlinkClick r:id="rId2"/>
              </a:rPr>
              <a:t>http://master.fi?p=123</a:t>
            </a:r>
            <a:r>
              <a:rPr lang="it-IT" dirty="0"/>
              <a:t> ma del tipo </a:t>
            </a:r>
            <a:r>
              <a:rPr lang="it-IT" dirty="0">
                <a:hlinkClick r:id="rId3"/>
              </a:rPr>
              <a:t>http://master.fi/seo-onsite</a:t>
            </a:r>
            <a:endParaRPr lang="it-IT" dirty="0"/>
          </a:p>
          <a:p>
            <a:r>
              <a:rPr lang="it-IT" dirty="0"/>
              <a:t>Il nome di dominio utilizzato per il sito deve essere significativo, quindi non deve essere del tipo </a:t>
            </a:r>
            <a:r>
              <a:rPr lang="it-IT" dirty="0">
                <a:hlinkClick r:id="rId4"/>
              </a:rPr>
              <a:t>http://sitoweb.com</a:t>
            </a:r>
            <a:r>
              <a:rPr lang="it-IT" dirty="0"/>
              <a:t> ma del tipo </a:t>
            </a:r>
            <a:r>
              <a:rPr lang="it-IT" dirty="0">
                <a:hlinkClick r:id="rId5"/>
              </a:rPr>
              <a:t>http://masterfirenze.com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4C8E0F-2A00-4A60-8F39-AFF055E4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14637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B4C8-74C5-4EE7-B9F5-0024ABF9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9563A8-6471-4165-BCBA-F529C1B1E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Bisogna stare attenti ad evitare di scrivere testi troppo sbilanciati verso il SEO: i testi verranno letti dai visitatori e devono essere interessanti e gradevoli</a:t>
            </a:r>
          </a:p>
          <a:p>
            <a:r>
              <a:rPr lang="it-IT" dirty="0"/>
              <a:t>I testi delle pagine ottimizzate SEO devono essere lunghi</a:t>
            </a:r>
          </a:p>
          <a:p>
            <a:r>
              <a:rPr lang="it-IT" dirty="0"/>
              <a:t>Le keyword devono essere presenti ma non troppo ripetute (dal 2% al 5% delle parole)</a:t>
            </a:r>
          </a:p>
          <a:p>
            <a:r>
              <a:rPr lang="it-IT" dirty="0"/>
              <a:t>La struttura della pagina è importante (titoli, paragrafi) e dev’essere studiata attentamente</a:t>
            </a:r>
          </a:p>
          <a:p>
            <a:r>
              <a:rPr lang="it-IT" dirty="0"/>
              <a:t>I testi non devono essere ripetuti su più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6C0269-664F-4D3F-88B8-DB5E14A2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388145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4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5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6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Props1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13803</TotalTime>
  <Words>1753</Words>
  <Application>Microsoft Office PowerPoint</Application>
  <PresentationFormat>Widescreen</PresentationFormat>
  <Paragraphs>156</Paragraphs>
  <Slides>29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Tw Cen MT</vt:lpstr>
      <vt:lpstr>Circuito</vt:lpstr>
      <vt:lpstr>Web Marketing per le imprese turistiche</vt:lpstr>
      <vt:lpstr>Cos’è il Web Marketing</vt:lpstr>
      <vt:lpstr>Gli elementi principali di una campagna di Web Marketing</vt:lpstr>
      <vt:lpstr>SERP</vt:lpstr>
      <vt:lpstr>SEo</vt:lpstr>
      <vt:lpstr>Ricerca delle keyword</vt:lpstr>
      <vt:lpstr>Seo onsite</vt:lpstr>
      <vt:lpstr>Seo onsite - URL </vt:lpstr>
      <vt:lpstr>seo onsite - testi</vt:lpstr>
      <vt:lpstr>SEO onsite - immagini</vt:lpstr>
      <vt:lpstr>SEO onsite – meta descrizione</vt:lpstr>
      <vt:lpstr>Seo offsite</vt:lpstr>
      <vt:lpstr>SEO offsite </vt:lpstr>
      <vt:lpstr>SEO offsite</vt:lpstr>
      <vt:lpstr>SEA</vt:lpstr>
      <vt:lpstr>DEM</vt:lpstr>
      <vt:lpstr>Integrazione online-offline</vt:lpstr>
      <vt:lpstr>UTM</vt:lpstr>
      <vt:lpstr>QR Code </vt:lpstr>
      <vt:lpstr>QR code</vt:lpstr>
      <vt:lpstr>Integrazione online-online</vt:lpstr>
      <vt:lpstr>Analisi dati</vt:lpstr>
      <vt:lpstr>Google Analytics</vt:lpstr>
      <vt:lpstr>Google Search Console</vt:lpstr>
      <vt:lpstr>Google Search Console</vt:lpstr>
      <vt:lpstr>Bing Webmaster Tools</vt:lpstr>
      <vt:lpstr>Social Marketing</vt:lpstr>
      <vt:lpstr>Social Marketing</vt:lpstr>
      <vt:lpstr>Viral Marketing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Claudio Rossi</cp:lastModifiedBy>
  <cp:revision>100</cp:revision>
  <dcterms:created xsi:type="dcterms:W3CDTF">2019-02-21T16:16:40Z</dcterms:created>
  <dcterms:modified xsi:type="dcterms:W3CDTF">2019-03-20T15:01:07Z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